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79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4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2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8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50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00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7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7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19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FE7C2-2928-4653-9A97-81F18AA1BCD6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41782-47CB-4113-B36C-DA9D67D56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3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Cloud%20Computing.doc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rincetonai.com/bo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ROLE OF INFORMATION SYSTEMS IN THE MODERN ORGANIZATION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625341"/>
          </a:xfrm>
        </p:spPr>
        <p:txBody>
          <a:bodyPr>
            <a:normAutofit fontScale="62500" lnSpcReduction="20000"/>
          </a:bodyPr>
          <a:lstStyle/>
          <a:p>
            <a:pPr marL="0" lvl="3" algn="l">
              <a:spcBef>
                <a:spcPts val="1000"/>
              </a:spcBef>
            </a:pPr>
            <a:r>
              <a:rPr lang="en-US" sz="5100" dirty="0"/>
              <a:t>Information technology (</a:t>
            </a:r>
            <a:r>
              <a:rPr lang="en-US" sz="5100" dirty="0" smtClean="0"/>
              <a:t>IT)</a:t>
            </a:r>
          </a:p>
          <a:p>
            <a:pPr marL="342900" lvl="3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5100" dirty="0" smtClean="0"/>
              <a:t>electronic </a:t>
            </a:r>
            <a:r>
              <a:rPr lang="en-US" sz="5100" dirty="0"/>
              <a:t>storage, retrieval, and manipulation of data; </a:t>
            </a:r>
            <a:endParaRPr lang="en-US" sz="5100" dirty="0" smtClean="0"/>
          </a:p>
          <a:p>
            <a:pPr marL="342900" lvl="3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5100" dirty="0" smtClean="0"/>
              <a:t>its </a:t>
            </a:r>
            <a:r>
              <a:rPr lang="en-US" sz="5100" dirty="0"/>
              <a:t>conversion into human-usable form (i.e., information); and </a:t>
            </a:r>
            <a:endParaRPr lang="en-US" sz="5100" dirty="0" smtClean="0"/>
          </a:p>
          <a:p>
            <a:pPr marL="342900" lvl="3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5100" dirty="0" smtClean="0"/>
              <a:t>its </a:t>
            </a:r>
            <a:r>
              <a:rPr lang="en-US" sz="5100" dirty="0"/>
              <a:t>transmission from one point to another.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1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Hardware</a:t>
            </a:r>
          </a:p>
          <a:p>
            <a:r>
              <a:rPr lang="en-US" sz="3200" dirty="0" smtClean="0"/>
              <a:t>any physical item that comprises a computer system. </a:t>
            </a:r>
          </a:p>
          <a:p>
            <a:r>
              <a:rPr lang="en-US" sz="3200" dirty="0" smtClean="0"/>
              <a:t>monitor, keyboard, mouse, microchips, or disk drives. </a:t>
            </a:r>
          </a:p>
          <a:p>
            <a:r>
              <a:rPr lang="en-US" sz="3200" dirty="0" smtClean="0"/>
              <a:t>anything in information technology that can be touched.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032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Software</a:t>
            </a:r>
          </a:p>
          <a:p>
            <a:r>
              <a:rPr lang="en-US" dirty="0" smtClean="0"/>
              <a:t>combination </a:t>
            </a:r>
            <a:r>
              <a:rPr lang="en-US" dirty="0"/>
              <a:t>of computer </a:t>
            </a:r>
            <a:r>
              <a:rPr lang="en-US" dirty="0" smtClean="0"/>
              <a:t>programs</a:t>
            </a:r>
          </a:p>
          <a:p>
            <a:r>
              <a:rPr lang="en-US" dirty="0" smtClean="0"/>
              <a:t>instructions </a:t>
            </a:r>
            <a:r>
              <a:rPr lang="en-US" dirty="0"/>
              <a:t>to the computer </a:t>
            </a:r>
            <a:r>
              <a:rPr lang="en-US" dirty="0" smtClean="0"/>
              <a:t>hardware</a:t>
            </a:r>
          </a:p>
          <a:p>
            <a:r>
              <a:rPr lang="en-US" dirty="0" smtClean="0"/>
              <a:t>may serve </a:t>
            </a:r>
            <a:r>
              <a:rPr lang="en-US" dirty="0"/>
              <a:t>as input to other pieces of software. </a:t>
            </a:r>
            <a:endParaRPr lang="en-US" dirty="0" smtClean="0"/>
          </a:p>
          <a:p>
            <a:r>
              <a:rPr lang="en-US" dirty="0" smtClean="0"/>
              <a:t>Software </a:t>
            </a:r>
            <a:r>
              <a:rPr lang="en-US" dirty="0"/>
              <a:t>is intangible and is anything in the computer system that is not hardware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Examples </a:t>
            </a:r>
            <a:r>
              <a:rPr lang="en-US" dirty="0"/>
              <a:t>are Microsoft Word, CCH's </a:t>
            </a:r>
            <a:r>
              <a:rPr lang="en-US" dirty="0" err="1"/>
              <a:t>TaxWise</a:t>
            </a:r>
            <a:r>
              <a:rPr lang="en-US" dirty="0"/>
              <a:t>, or IDEA Data Analysis Software</a:t>
            </a:r>
          </a:p>
        </p:txBody>
      </p:sp>
    </p:spTree>
    <p:extLst>
      <p:ext uri="{BB962C8B-B14F-4D97-AF65-F5344CB8AC3E}">
        <p14:creationId xmlns:p14="http://schemas.microsoft.com/office/powerpoint/2010/main" val="386031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3800" b="1" dirty="0" smtClean="0"/>
              <a:t>Network</a:t>
            </a:r>
          </a:p>
          <a:p>
            <a:pPr lvl="1"/>
            <a:r>
              <a:rPr lang="en-US" sz="3800" dirty="0" smtClean="0"/>
              <a:t>collection </a:t>
            </a:r>
            <a:r>
              <a:rPr lang="en-US" sz="3800" dirty="0"/>
              <a:t>of hardware </a:t>
            </a:r>
            <a:r>
              <a:rPr lang="en-US" sz="3800" dirty="0" smtClean="0"/>
              <a:t>devices</a:t>
            </a:r>
          </a:p>
          <a:p>
            <a:pPr lvl="1"/>
            <a:r>
              <a:rPr lang="en-US" sz="3800" dirty="0" smtClean="0"/>
              <a:t>interconnected </a:t>
            </a:r>
            <a:r>
              <a:rPr lang="en-US" sz="3800" dirty="0"/>
              <a:t>so they can </a:t>
            </a:r>
            <a:r>
              <a:rPr lang="en-US" sz="3800" dirty="0" smtClean="0"/>
              <a:t>communicate</a:t>
            </a:r>
          </a:p>
          <a:p>
            <a:pPr lvl="1"/>
            <a:r>
              <a:rPr lang="en-US" sz="3800" dirty="0" smtClean="0"/>
              <a:t>allows </a:t>
            </a:r>
            <a:r>
              <a:rPr lang="en-US" sz="3800" dirty="0"/>
              <a:t>different hardware to share software and communicate data. </a:t>
            </a:r>
            <a:endParaRPr lang="en-US" sz="3800" dirty="0" smtClean="0"/>
          </a:p>
          <a:p>
            <a:pPr lvl="2"/>
            <a:r>
              <a:rPr lang="en-US" sz="3400" dirty="0" smtClean="0"/>
              <a:t>The </a:t>
            </a:r>
            <a:r>
              <a:rPr lang="en-US" sz="3400" dirty="0"/>
              <a:t>Internet is an example of a </a:t>
            </a:r>
            <a:r>
              <a:rPr lang="en-US" sz="3400" dirty="0" smtClean="0"/>
              <a:t>network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35152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marR="510540" lvl="1" indent="0">
              <a:lnSpc>
                <a:spcPct val="101000"/>
              </a:lnSpc>
              <a:spcBef>
                <a:spcPts val="220"/>
              </a:spcBef>
              <a:buClr>
                <a:srgbClr val="1A1A1A"/>
              </a:buClr>
              <a:buSzPts val="1050"/>
              <a:buNone/>
              <a:tabLst>
                <a:tab pos="1116965" algn="l"/>
              </a:tabLst>
            </a:pPr>
            <a:r>
              <a:rPr lang="en-US" sz="3400" b="1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Data</a:t>
            </a:r>
            <a:r>
              <a:rPr lang="en-US" sz="3400" b="1" spc="7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R="510540" lvl="1">
              <a:lnSpc>
                <a:spcPct val="101000"/>
              </a:lnSpc>
              <a:spcBef>
                <a:spcPts val="220"/>
              </a:spcBef>
              <a:buClr>
                <a:srgbClr val="1A1A1A"/>
              </a:buClr>
              <a:buSzPts val="1050"/>
              <a:buFont typeface="Wingdings" panose="05000000000000000000" pitchFamily="2" charset="2"/>
              <a:buChar char="§"/>
              <a:tabLst>
                <a:tab pos="1116965" algn="l"/>
              </a:tabLst>
            </a:pPr>
            <a:r>
              <a:rPr lang="en-US" sz="34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raw facts stored</a:t>
            </a:r>
            <a:r>
              <a:rPr lang="en-US" sz="3400" spc="15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in</a:t>
            </a:r>
            <a:r>
              <a:rPr lang="en-US" sz="3400" spc="6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hardware.</a:t>
            </a:r>
          </a:p>
          <a:p>
            <a:pPr marR="510540" lvl="3">
              <a:lnSpc>
                <a:spcPct val="101000"/>
              </a:lnSpc>
              <a:spcBef>
                <a:spcPts val="220"/>
              </a:spcBef>
              <a:buClr>
                <a:srgbClr val="1A1A1A"/>
              </a:buClr>
              <a:buSzPts val="1050"/>
              <a:buFont typeface="Wingdings" panose="05000000000000000000" pitchFamily="2" charset="2"/>
              <a:buChar char="§"/>
              <a:tabLst>
                <a:tab pos="1116965" algn="l"/>
              </a:tabLst>
            </a:pPr>
            <a:r>
              <a:rPr lang="en-US" sz="2800" spc="16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may</a:t>
            </a:r>
            <a:r>
              <a:rPr lang="en-US" sz="2800" spc="6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be financial</a:t>
            </a:r>
            <a:r>
              <a:rPr lang="en-US" sz="2800" spc="17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sales</a:t>
            </a:r>
            <a:r>
              <a:rPr lang="en-US" sz="2800" spc="8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data</a:t>
            </a:r>
            <a:r>
              <a:rPr lang="en-US" sz="2800" spc="8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or</a:t>
            </a:r>
            <a:r>
              <a:rPr lang="en-US" sz="2800" spc="12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could</a:t>
            </a:r>
            <a:r>
              <a:rPr lang="en-US" sz="2800" spc="8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be</a:t>
            </a:r>
            <a:r>
              <a:rPr lang="en-US" sz="2800" spc="5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calculations</a:t>
            </a:r>
            <a:r>
              <a:rPr lang="en-US" sz="2800" spc="20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provided</a:t>
            </a:r>
            <a:r>
              <a:rPr lang="en-US" sz="2800" spc="13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by</a:t>
            </a:r>
            <a:r>
              <a:rPr lang="en-US" sz="2800" spc="5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</a:t>
            </a:r>
            <a:r>
              <a:rPr lang="en-US" sz="2800" spc="85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software</a:t>
            </a:r>
            <a:r>
              <a:rPr lang="en-US" sz="2800" spc="17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program.</a:t>
            </a:r>
          </a:p>
          <a:p>
            <a:pPr marL="0" marR="510540" indent="0">
              <a:lnSpc>
                <a:spcPct val="101000"/>
              </a:lnSpc>
              <a:spcBef>
                <a:spcPts val="220"/>
              </a:spcBef>
              <a:buClr>
                <a:srgbClr val="1A1A1A"/>
              </a:buClr>
              <a:buSzPts val="1050"/>
              <a:buNone/>
              <a:tabLst>
                <a:tab pos="1116965" algn="l"/>
              </a:tabLst>
            </a:pPr>
            <a:r>
              <a:rPr lang="en-US" sz="3800" dirty="0" smtClean="0">
                <a:solidFill>
                  <a:srgbClr val="1A1A1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  </a:t>
            </a:r>
            <a:r>
              <a:rPr lang="en-US" sz="3800" b="1" dirty="0" smtClean="0">
                <a:solidFill>
                  <a:srgbClr val="1A1A1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Information</a:t>
            </a:r>
          </a:p>
          <a:p>
            <a:pPr marR="510540" lvl="1">
              <a:lnSpc>
                <a:spcPct val="101000"/>
              </a:lnSpc>
              <a:spcBef>
                <a:spcPts val="220"/>
              </a:spcBef>
              <a:buClr>
                <a:srgbClr val="1A1A1A"/>
              </a:buClr>
              <a:buSzPts val="1050"/>
              <a:tabLst>
                <a:tab pos="1116965" algn="l"/>
              </a:tabLst>
            </a:pPr>
            <a:r>
              <a:rPr lang="en-US" sz="28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Data formatted in a way that supports a decision maker</a:t>
            </a:r>
          </a:p>
          <a:p>
            <a:pPr marL="457200" marR="510540" lvl="1" indent="0">
              <a:lnSpc>
                <a:spcPct val="101000"/>
              </a:lnSpc>
              <a:spcBef>
                <a:spcPts val="220"/>
              </a:spcBef>
              <a:buClr>
                <a:srgbClr val="1A1A1A"/>
              </a:buClr>
              <a:buSzPts val="1050"/>
              <a:buNone/>
              <a:tabLst>
                <a:tab pos="1116965" algn="l"/>
              </a:tabLst>
            </a:pPr>
            <a:r>
              <a:rPr lang="en-US" sz="3600" b="1" dirty="0" smtClean="0">
                <a:solidFill>
                  <a:srgbClr val="1A1A1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Knowledge</a:t>
            </a:r>
          </a:p>
          <a:p>
            <a:pPr marR="510540" lvl="1">
              <a:lnSpc>
                <a:spcPct val="101000"/>
              </a:lnSpc>
              <a:spcBef>
                <a:spcPts val="220"/>
              </a:spcBef>
              <a:buClr>
                <a:srgbClr val="1A1A1A"/>
              </a:buClr>
              <a:buSzPts val="1050"/>
              <a:tabLst>
                <a:tab pos="1116965" algn="l"/>
              </a:tabLst>
            </a:pPr>
            <a:r>
              <a:rPr lang="en-US" sz="3000" dirty="0" smtClean="0">
                <a:solidFill>
                  <a:srgbClr val="1A1A1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Decision maker must have this for data to be used as information</a:t>
            </a:r>
            <a:endParaRPr lang="en-US" sz="3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78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Combination </a:t>
            </a:r>
            <a:r>
              <a:rPr lang="en-US" sz="3200" dirty="0"/>
              <a:t>of hardware, software, data, people, and procedures employed to pursue an organizational </a:t>
            </a:r>
            <a:r>
              <a:rPr lang="en-US" sz="3200" dirty="0" smtClean="0"/>
              <a:t>objective</a:t>
            </a:r>
          </a:p>
          <a:p>
            <a:pPr marL="228600" lvl="2">
              <a:spcBef>
                <a:spcPts val="1000"/>
              </a:spcBef>
            </a:pPr>
            <a:r>
              <a:rPr lang="en-US" sz="3200" dirty="0" smtClean="0"/>
              <a:t>First </a:t>
            </a:r>
            <a:r>
              <a:rPr lang="en-US" sz="3200" dirty="0"/>
              <a:t>generation </a:t>
            </a:r>
            <a:r>
              <a:rPr lang="en-US" sz="3200" dirty="0" smtClean="0"/>
              <a:t>served </a:t>
            </a:r>
            <a:r>
              <a:rPr lang="en-US" sz="3200" dirty="0"/>
              <a:t>the finance and accounting </a:t>
            </a:r>
            <a:r>
              <a:rPr lang="en-US" sz="3200" dirty="0" smtClean="0"/>
              <a:t>functions—Transaction Processing!</a:t>
            </a:r>
          </a:p>
          <a:p>
            <a:pPr marL="685800" lvl="3">
              <a:spcBef>
                <a:spcPts val="1000"/>
              </a:spcBef>
            </a:pPr>
            <a:r>
              <a:rPr lang="en-US" sz="3200" dirty="0" smtClean="0"/>
              <a:t>Financial Reporting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51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Designed to support:</a:t>
            </a:r>
          </a:p>
          <a:p>
            <a:pPr lvl="1"/>
            <a:r>
              <a:rPr lang="en-US" dirty="0" smtClean="0"/>
              <a:t>Business processes—create purchase orders, sales orders, receiving reports</a:t>
            </a:r>
          </a:p>
          <a:p>
            <a:pPr lvl="1"/>
            <a:r>
              <a:rPr lang="en-US" dirty="0" smtClean="0"/>
              <a:t>Decision making—sales reports, vendor performance, customer profitability.</a:t>
            </a:r>
          </a:p>
          <a:p>
            <a:pPr lvl="1"/>
            <a:r>
              <a:rPr lang="en-US" dirty="0" smtClean="0"/>
              <a:t>Planning-budgets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16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2286000" y="2514600"/>
            <a:ext cx="19050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INPUTS</a:t>
            </a:r>
          </a:p>
        </p:txBody>
      </p:sp>
      <p:sp>
        <p:nvSpPr>
          <p:cNvPr id="310275" name="Rectangle 3"/>
          <p:cNvSpPr>
            <a:spLocks noChangeArrowheads="1"/>
          </p:cNvSpPr>
          <p:nvPr/>
        </p:nvSpPr>
        <p:spPr bwMode="auto">
          <a:xfrm>
            <a:off x="5105400" y="2514600"/>
            <a:ext cx="19050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PROCESS</a:t>
            </a:r>
          </a:p>
        </p:txBody>
      </p:sp>
      <p:sp>
        <p:nvSpPr>
          <p:cNvPr id="310276" name="Rectangle 4"/>
          <p:cNvSpPr>
            <a:spLocks noChangeArrowheads="1"/>
          </p:cNvSpPr>
          <p:nvPr/>
        </p:nvSpPr>
        <p:spPr bwMode="auto">
          <a:xfrm>
            <a:off x="7924800" y="2514600"/>
            <a:ext cx="19050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OUTPUTS</a:t>
            </a:r>
          </a:p>
        </p:txBody>
      </p:sp>
      <p:sp>
        <p:nvSpPr>
          <p:cNvPr id="310277" name="Line 5"/>
          <p:cNvSpPr>
            <a:spLocks noChangeShapeType="1"/>
          </p:cNvSpPr>
          <p:nvPr/>
        </p:nvSpPr>
        <p:spPr bwMode="auto">
          <a:xfrm>
            <a:off x="4191000" y="3200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78" name="Line 6"/>
          <p:cNvSpPr>
            <a:spLocks noChangeShapeType="1"/>
          </p:cNvSpPr>
          <p:nvPr/>
        </p:nvSpPr>
        <p:spPr bwMode="auto">
          <a:xfrm>
            <a:off x="7010400" y="3200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279" name="Text Box 7"/>
          <p:cNvSpPr txBox="1">
            <a:spLocks noChangeArrowheads="1"/>
          </p:cNvSpPr>
          <p:nvPr/>
        </p:nvSpPr>
        <p:spPr bwMode="auto">
          <a:xfrm>
            <a:off x="2286000" y="457200"/>
            <a:ext cx="7543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>
                <a:latin typeface="Times New Roman" panose="02020603050405020304" pitchFamily="18" charset="0"/>
              </a:rPr>
              <a:t>GENERIC MODEL OF A SYSTEM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105400" y="4984531"/>
            <a:ext cx="19050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 smtClean="0"/>
              <a:t>STORAGE</a:t>
            </a:r>
            <a:endParaRPr lang="en-US" alt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468414" y="3810000"/>
            <a:ext cx="2128345" cy="11745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637283" y="3886201"/>
            <a:ext cx="2240017" cy="109833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98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fact of life!</a:t>
            </a:r>
          </a:p>
          <a:p>
            <a:r>
              <a:rPr lang="en-US" dirty="0" smtClean="0"/>
              <a:t>The cutting (bleeding) edge right now is the cloud.</a:t>
            </a:r>
          </a:p>
          <a:p>
            <a:pPr lvl="1"/>
            <a:r>
              <a:rPr lang="en-US" dirty="0" smtClean="0"/>
              <a:t>Software as a Service (SaaS)—Application system (Office 365)</a:t>
            </a:r>
          </a:p>
          <a:p>
            <a:pPr lvl="1"/>
            <a:r>
              <a:rPr lang="en-US" dirty="0" smtClean="0"/>
              <a:t>Platform as a Service (</a:t>
            </a:r>
            <a:r>
              <a:rPr lang="en-US" dirty="0" err="1" smtClean="0"/>
              <a:t>PaaS</a:t>
            </a:r>
            <a:r>
              <a:rPr lang="en-US" dirty="0" smtClean="0"/>
              <a:t>)—Data Storage (</a:t>
            </a:r>
            <a:r>
              <a:rPr lang="en-US" dirty="0" err="1" smtClean="0"/>
              <a:t>DropBox</a:t>
            </a:r>
            <a:r>
              <a:rPr lang="en-US" dirty="0" smtClean="0"/>
              <a:t>) &amp; System Management</a:t>
            </a:r>
          </a:p>
          <a:p>
            <a:pPr lvl="2"/>
            <a:r>
              <a:rPr lang="en-US" dirty="0" smtClean="0"/>
              <a:t>Open source operating systems (</a:t>
            </a:r>
            <a:r>
              <a:rPr lang="en-US" dirty="0" err="1" smtClean="0"/>
              <a:t>Lunix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Infrastructure as a Service (</a:t>
            </a:r>
            <a:r>
              <a:rPr lang="en-US" dirty="0" err="1" smtClean="0"/>
              <a:t>IaaS</a:t>
            </a:r>
            <a:r>
              <a:rPr lang="en-US" dirty="0" smtClean="0"/>
              <a:t>)—Hardware virtualization</a:t>
            </a:r>
          </a:p>
          <a:p>
            <a:r>
              <a:rPr lang="en-US" dirty="0" smtClean="0"/>
              <a:t>Changing cost structures from </a:t>
            </a:r>
            <a:r>
              <a:rPr lang="en-US" dirty="0" smtClean="0">
                <a:hlinkClick r:id="rId2" action="ppaction://hlinkfile"/>
              </a:rPr>
              <a:t>Cap Ex to Op Ex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47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Transaction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Transaction-a single discrete event captured in an IS.</a:t>
            </a:r>
          </a:p>
          <a:p>
            <a:r>
              <a:rPr lang="en-US" dirty="0" smtClean="0"/>
              <a:t>Batch processing—Transaction data are captured in batches (a day’s sale data is entered) and then processed sometime in the future.</a:t>
            </a:r>
          </a:p>
          <a:p>
            <a:r>
              <a:rPr lang="en-US" dirty="0" smtClean="0"/>
              <a:t>Online-real-time processing—Transaction data are captured and processed immediately.</a:t>
            </a:r>
          </a:p>
          <a:p>
            <a:r>
              <a:rPr lang="en-US" dirty="0" smtClean="0"/>
              <a:t>Online batch processing—Transaction data are captured in real time, but processed later.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80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Centralized</a:t>
            </a:r>
            <a:r>
              <a:rPr lang="en-US" dirty="0" err="1" smtClean="0">
                <a:sym typeface="Wingdings" panose="05000000000000000000" pitchFamily="2" charset="2"/>
              </a:rPr>
              <a:t>Decentralized</a:t>
            </a:r>
            <a:r>
              <a:rPr lang="en-US" dirty="0" smtClean="0">
                <a:sym typeface="Wingdings" panose="05000000000000000000" pitchFamily="2" charset="2"/>
              </a:rPr>
              <a:t>???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How does cloud computing fit in?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4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Processing Phases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Data Capture</a:t>
            </a:r>
          </a:p>
          <a:p>
            <a:pPr lvl="1"/>
            <a:r>
              <a:rPr lang="en-US" dirty="0" smtClean="0"/>
              <a:t>Batch</a:t>
            </a:r>
          </a:p>
          <a:p>
            <a:pPr lvl="1"/>
            <a:r>
              <a:rPr lang="en-US" dirty="0" smtClean="0"/>
              <a:t>Online</a:t>
            </a:r>
          </a:p>
          <a:p>
            <a:r>
              <a:rPr lang="en-US" dirty="0" smtClean="0"/>
              <a:t>Processing</a:t>
            </a:r>
          </a:p>
          <a:p>
            <a:r>
              <a:rPr lang="en-US" dirty="0" smtClean="0"/>
              <a:t>Data </a:t>
            </a:r>
            <a:r>
              <a:rPr lang="en-US" dirty="0" smtClean="0"/>
              <a:t>Files (Batch Processing)</a:t>
            </a:r>
            <a:endParaRPr lang="en-US" dirty="0" smtClean="0"/>
          </a:p>
          <a:p>
            <a:pPr lvl="1"/>
            <a:r>
              <a:rPr lang="en-US" dirty="0" smtClean="0"/>
              <a:t>Transaction files—contain transaction data!</a:t>
            </a:r>
          </a:p>
          <a:p>
            <a:pPr lvl="2"/>
            <a:r>
              <a:rPr lang="en-US" dirty="0" smtClean="0"/>
              <a:t>Sales journal</a:t>
            </a:r>
          </a:p>
          <a:p>
            <a:pPr lvl="2"/>
            <a:r>
              <a:rPr lang="en-US" dirty="0" smtClean="0"/>
              <a:t>Purchases journal</a:t>
            </a:r>
          </a:p>
          <a:p>
            <a:pPr lvl="1"/>
            <a:r>
              <a:rPr lang="en-US" dirty="0" smtClean="0"/>
              <a:t>Master files—contain records that are update</a:t>
            </a:r>
          </a:p>
          <a:p>
            <a:pPr lvl="2"/>
            <a:r>
              <a:rPr lang="en-US" dirty="0" smtClean="0"/>
              <a:t>Subsidiary ledgers</a:t>
            </a:r>
          </a:p>
          <a:p>
            <a:pPr lvl="2"/>
            <a:r>
              <a:rPr lang="en-US" dirty="0" smtClean="0"/>
              <a:t>General ledgers</a:t>
            </a:r>
            <a:endParaRPr lang="en-US" dirty="0"/>
          </a:p>
        </p:txBody>
      </p:sp>
      <p:sp>
        <p:nvSpPr>
          <p:cNvPr id="4" name="Flowchart: Sequential Access Storage 3"/>
          <p:cNvSpPr/>
          <p:nvPr/>
        </p:nvSpPr>
        <p:spPr>
          <a:xfrm>
            <a:off x="7166113" y="3529185"/>
            <a:ext cx="1023731" cy="944217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TF</a:t>
            </a:r>
            <a:endParaRPr lang="en-US" dirty="0"/>
          </a:p>
        </p:txBody>
      </p:sp>
      <p:sp>
        <p:nvSpPr>
          <p:cNvPr id="5" name="Flowchart: Sequential Access Storage 4"/>
          <p:cNvSpPr/>
          <p:nvPr/>
        </p:nvSpPr>
        <p:spPr>
          <a:xfrm>
            <a:off x="7270473" y="5204791"/>
            <a:ext cx="1023731" cy="944217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MF</a:t>
            </a:r>
            <a:endParaRPr lang="en-US" dirty="0"/>
          </a:p>
        </p:txBody>
      </p:sp>
      <p:sp>
        <p:nvSpPr>
          <p:cNvPr id="6" name="Flowchart: Sequential Access Storage 5"/>
          <p:cNvSpPr/>
          <p:nvPr/>
        </p:nvSpPr>
        <p:spPr>
          <a:xfrm>
            <a:off x="10760765" y="4260574"/>
            <a:ext cx="1023731" cy="944217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UMF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15619" y="4094922"/>
            <a:ext cx="1181929" cy="1252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CPU</a:t>
            </a:r>
            <a:endParaRPr lang="en-US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8189844" y="4001294"/>
            <a:ext cx="825775" cy="259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8189844" y="4929809"/>
            <a:ext cx="825775" cy="552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3"/>
            <a:endCxn id="6" idx="1"/>
          </p:cNvCxnSpPr>
          <p:nvPr/>
        </p:nvCxnSpPr>
        <p:spPr>
          <a:xfrm>
            <a:off x="10197548" y="4721087"/>
            <a:ext cx="563217" cy="11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97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Processing Phases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REA—Relationships, Entities, Agents</a:t>
            </a:r>
          </a:p>
          <a:p>
            <a:pPr lvl="1"/>
            <a:r>
              <a:rPr lang="en-US" dirty="0" smtClean="0"/>
              <a:t>Bill McCarthy from Michigan State came up with this model.</a:t>
            </a:r>
          </a:p>
          <a:p>
            <a:pPr lvl="1"/>
            <a:r>
              <a:rPr lang="en-US" dirty="0" smtClean="0"/>
              <a:t>Used to model and build relational databases</a:t>
            </a:r>
          </a:p>
          <a:p>
            <a:pPr lvl="1"/>
            <a:r>
              <a:rPr lang="en-US" dirty="0" smtClean="0"/>
              <a:t>Eliminates need for double entry accounting</a:t>
            </a:r>
          </a:p>
          <a:p>
            <a:pPr lvl="1"/>
            <a:r>
              <a:rPr lang="en-US" dirty="0" smtClean="0"/>
              <a:t>Most computerized AISs use relational databases</a:t>
            </a:r>
          </a:p>
          <a:p>
            <a:pPr lvl="1"/>
            <a:r>
              <a:rPr lang="en-US" dirty="0" smtClean="0"/>
              <a:t>Accountants still want to see reports that look like double entry accounting, so all AIS will generate </a:t>
            </a:r>
            <a:r>
              <a:rPr lang="en-US" dirty="0" smtClean="0"/>
              <a:t>output </a:t>
            </a:r>
            <a:r>
              <a:rPr lang="en-US" dirty="0" smtClean="0"/>
              <a:t>that LOOK like a journal.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00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Processing Phases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Reporting—output.</a:t>
            </a:r>
          </a:p>
          <a:p>
            <a:pPr lvl="1"/>
            <a:r>
              <a:rPr lang="en-US" dirty="0" smtClean="0"/>
              <a:t>Periodic—Financial statements</a:t>
            </a:r>
          </a:p>
          <a:p>
            <a:pPr lvl="1"/>
            <a:r>
              <a:rPr lang="en-US" dirty="0" smtClean="0"/>
              <a:t>On-demand—you did a number of these in QB!</a:t>
            </a:r>
          </a:p>
          <a:p>
            <a:pPr lvl="1"/>
            <a:r>
              <a:rPr lang="en-US" dirty="0" smtClean="0"/>
              <a:t>Exception—variances that exceed parameters.</a:t>
            </a:r>
          </a:p>
          <a:p>
            <a:pPr lvl="1"/>
            <a:r>
              <a:rPr lang="en-US" dirty="0" smtClean="0"/>
              <a:t>Audit trail—transaction logs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80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Supporting Routine Processes—structured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Management Information Systems</a:t>
            </a:r>
          </a:p>
          <a:p>
            <a:pPr lvl="1"/>
            <a:r>
              <a:rPr lang="en-US" dirty="0" smtClean="0"/>
              <a:t>Old School</a:t>
            </a:r>
          </a:p>
          <a:p>
            <a:pPr lvl="1"/>
            <a:r>
              <a:rPr lang="en-US" dirty="0" smtClean="0"/>
              <a:t>Stove-piped systems</a:t>
            </a:r>
          </a:p>
          <a:p>
            <a:pPr lvl="1"/>
            <a:r>
              <a:rPr lang="en-US" dirty="0" smtClean="0"/>
              <a:t>Contain modules for:</a:t>
            </a:r>
          </a:p>
          <a:p>
            <a:pPr lvl="2"/>
            <a:r>
              <a:rPr lang="en-US" dirty="0" smtClean="0"/>
              <a:t>Accounting </a:t>
            </a:r>
          </a:p>
          <a:p>
            <a:pPr lvl="2"/>
            <a:r>
              <a:rPr lang="en-US" dirty="0" smtClean="0"/>
              <a:t>Finance</a:t>
            </a:r>
          </a:p>
          <a:p>
            <a:pPr lvl="2"/>
            <a:r>
              <a:rPr lang="en-US" dirty="0" smtClean="0"/>
              <a:t>Production Operations Management</a:t>
            </a:r>
          </a:p>
          <a:p>
            <a:pPr lvl="2"/>
            <a:r>
              <a:rPr lang="en-US" dirty="0" smtClean="0"/>
              <a:t>Logistics</a:t>
            </a:r>
          </a:p>
          <a:p>
            <a:pPr lvl="2"/>
            <a:r>
              <a:rPr lang="en-US" dirty="0" smtClean="0"/>
              <a:t>Marketing</a:t>
            </a:r>
          </a:p>
          <a:p>
            <a:pPr lvl="2"/>
            <a:r>
              <a:rPr lang="en-US" dirty="0" smtClean="0"/>
              <a:t>HR</a:t>
            </a:r>
          </a:p>
          <a:p>
            <a:pPr lvl="1"/>
            <a:r>
              <a:rPr lang="en-US" dirty="0" smtClean="0"/>
              <a:t>Most MISs have been replaced by ERPs.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54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Supporting Routine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Accounting Information Systems</a:t>
            </a:r>
          </a:p>
          <a:p>
            <a:pPr lvl="1"/>
            <a:r>
              <a:rPr lang="en-US" dirty="0" smtClean="0"/>
              <a:t>Can be a stand-alone product (QB), or</a:t>
            </a:r>
          </a:p>
          <a:p>
            <a:pPr lvl="1"/>
            <a:r>
              <a:rPr lang="en-US" dirty="0" smtClean="0"/>
              <a:t>A module in an MIS or ERP</a:t>
            </a:r>
          </a:p>
          <a:p>
            <a:pPr lvl="1"/>
            <a:r>
              <a:rPr lang="en-US" dirty="0" smtClean="0"/>
              <a:t>Main focus is on financial reporting in an </a:t>
            </a:r>
            <a:r>
              <a:rPr lang="en-US" dirty="0" smtClean="0"/>
              <a:t>SEC </a:t>
            </a:r>
            <a:r>
              <a:rPr lang="en-US" dirty="0" smtClean="0"/>
              <a:t>environment</a:t>
            </a:r>
          </a:p>
          <a:p>
            <a:pPr lvl="1"/>
            <a:r>
              <a:rPr lang="en-US" dirty="0" smtClean="0"/>
              <a:t>Lip-service is sometimes paid to Managerial/Cost Accounting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61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Supporting Routine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Enterprise Resource Planning Systems (ERPs)</a:t>
            </a:r>
          </a:p>
          <a:p>
            <a:pPr lvl="1"/>
            <a:r>
              <a:rPr lang="en-US" dirty="0" smtClean="0"/>
              <a:t>Evolved MIS.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Main difference is that they break down the stove pipes.</a:t>
            </a:r>
          </a:p>
          <a:p>
            <a:pPr lvl="2"/>
            <a:r>
              <a:rPr lang="en-US" dirty="0" smtClean="0"/>
              <a:t>Allow communication between modules</a:t>
            </a:r>
          </a:p>
          <a:p>
            <a:pPr lvl="2"/>
            <a:r>
              <a:rPr lang="en-US" dirty="0" smtClean="0"/>
              <a:t>Allow communication up and down the supply chain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4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Supporting Decision Making—semi-structured and unstructured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Warehouse</a:t>
            </a:r>
          </a:p>
          <a:p>
            <a:pPr lvl="1"/>
            <a:r>
              <a:rPr lang="en-US" dirty="0" smtClean="0"/>
              <a:t>Contain raw transaction-level data</a:t>
            </a:r>
          </a:p>
          <a:p>
            <a:pPr lvl="1"/>
            <a:r>
              <a:rPr lang="en-US" dirty="0" smtClean="0"/>
              <a:t>Started building these in the 90s</a:t>
            </a:r>
          </a:p>
          <a:p>
            <a:pPr lvl="2"/>
            <a:r>
              <a:rPr lang="en-US" dirty="0" smtClean="0"/>
              <a:t>Dumping ground for Transaction Processing Systems</a:t>
            </a:r>
          </a:p>
          <a:p>
            <a:pPr lvl="2"/>
            <a:r>
              <a:rPr lang="en-US" dirty="0" smtClean="0"/>
              <a:t>Idea was “let’s keep everything </a:t>
            </a:r>
            <a:r>
              <a:rPr lang="en-US" dirty="0" err="1" smtClean="0"/>
              <a:t>cuz</a:t>
            </a:r>
            <a:r>
              <a:rPr lang="en-US" dirty="0" smtClean="0"/>
              <a:t> someday we might figure out what to do with it.”</a:t>
            </a:r>
          </a:p>
          <a:p>
            <a:pPr lvl="2"/>
            <a:r>
              <a:rPr lang="en-US" dirty="0" smtClean="0"/>
              <a:t>That day has come</a:t>
            </a:r>
          </a:p>
          <a:p>
            <a:pPr lvl="3"/>
            <a:r>
              <a:rPr lang="en-US" dirty="0" smtClean="0"/>
              <a:t>online analytical processing (OLAP) and </a:t>
            </a:r>
          </a:p>
          <a:p>
            <a:pPr lvl="3"/>
            <a:r>
              <a:rPr lang="en-US" dirty="0" smtClean="0"/>
              <a:t>Data Mining—correlation analysis</a:t>
            </a:r>
          </a:p>
          <a:p>
            <a:pPr lvl="4"/>
            <a:r>
              <a:rPr lang="en-US" dirty="0" smtClean="0"/>
              <a:t>Looking for unexpected relationships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26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Supporting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Decision Support Systems (DSS)</a:t>
            </a:r>
          </a:p>
          <a:p>
            <a:pPr lvl="1"/>
            <a:r>
              <a:rPr lang="en-US" dirty="0" smtClean="0"/>
              <a:t>Support semi-structured problems.</a:t>
            </a:r>
          </a:p>
          <a:p>
            <a:pPr lvl="2"/>
            <a:r>
              <a:rPr lang="en-US" dirty="0" smtClean="0"/>
              <a:t>System can help with the heavy lifting.</a:t>
            </a:r>
          </a:p>
          <a:p>
            <a:pPr lvl="3"/>
            <a:r>
              <a:rPr lang="en-US" dirty="0" smtClean="0"/>
              <a:t>Sort and rank on specified criteria</a:t>
            </a:r>
          </a:p>
          <a:p>
            <a:pPr lvl="3"/>
            <a:r>
              <a:rPr lang="en-US" dirty="0" smtClean="0"/>
              <a:t>Human then makes a choice</a:t>
            </a:r>
          </a:p>
          <a:p>
            <a:pPr lvl="3"/>
            <a:r>
              <a:rPr lang="en-US" dirty="0" smtClean="0"/>
              <a:t>Spread sheets can do this!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38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Supporting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Business Intelligence (BI)</a:t>
            </a:r>
          </a:p>
          <a:p>
            <a:pPr lvl="1"/>
            <a:r>
              <a:rPr lang="en-US" dirty="0" smtClean="0"/>
              <a:t>New area of decision support</a:t>
            </a:r>
          </a:p>
          <a:p>
            <a:pPr lvl="1"/>
            <a:r>
              <a:rPr lang="en-US" dirty="0" smtClean="0"/>
              <a:t>Desktop tool for slicing and dicing data</a:t>
            </a:r>
          </a:p>
          <a:p>
            <a:pPr lvl="1"/>
            <a:r>
              <a:rPr lang="en-US" dirty="0" smtClean="0"/>
              <a:t>Newer versions of MS Excel have “dashboard” tools.</a:t>
            </a:r>
          </a:p>
          <a:p>
            <a:pPr lvl="2"/>
            <a:r>
              <a:rPr lang="en-US" dirty="0" smtClean="0"/>
              <a:t>PowerPivot</a:t>
            </a:r>
          </a:p>
          <a:p>
            <a:pPr lvl="2"/>
            <a:r>
              <a:rPr lang="en-US" dirty="0" err="1" smtClean="0"/>
              <a:t>Powerview</a:t>
            </a:r>
            <a:endParaRPr lang="en-US" dirty="0" smtClean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8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Supporting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Artificial Intelligence (AI)</a:t>
            </a:r>
          </a:p>
          <a:p>
            <a:pPr lvl="1"/>
            <a:r>
              <a:rPr lang="en-US" dirty="0" smtClean="0"/>
              <a:t>The Cylons are here!</a:t>
            </a:r>
          </a:p>
          <a:p>
            <a:pPr lvl="1"/>
            <a:r>
              <a:rPr lang="en-US" dirty="0" smtClean="0"/>
              <a:t>Perceive, Reason, Understand</a:t>
            </a:r>
          </a:p>
          <a:p>
            <a:pPr lvl="1"/>
            <a:r>
              <a:rPr lang="en-US" dirty="0" smtClean="0"/>
              <a:t>Most successful in medical applications</a:t>
            </a:r>
          </a:p>
          <a:p>
            <a:pPr lvl="1"/>
            <a:r>
              <a:rPr lang="en-US" dirty="0"/>
              <a:t>Turing Test--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www.princetonai.com/bot</a:t>
            </a:r>
            <a:r>
              <a:rPr lang="en-US" dirty="0">
                <a:hlinkClick r:id="rId2"/>
              </a:rPr>
              <a:t>/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902973"/>
            <a:ext cx="9753600" cy="251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811</Words>
  <Application>Microsoft Office PowerPoint</Application>
  <PresentationFormat>Widescreen</PresentationFormat>
  <Paragraphs>145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Office Theme</vt:lpstr>
      <vt:lpstr>ROLE OF INFORMATION SYSTEMS IN THE MODERN ORGANIZATION</vt:lpstr>
      <vt:lpstr>Definitions</vt:lpstr>
      <vt:lpstr>Definitions</vt:lpstr>
      <vt:lpstr>Definitions</vt:lpstr>
      <vt:lpstr>Definitions</vt:lpstr>
      <vt:lpstr>Business Information Systems</vt:lpstr>
      <vt:lpstr>Business Information Systems</vt:lpstr>
      <vt:lpstr>PowerPoint Presentation</vt:lpstr>
      <vt:lpstr>Electronic Communication</vt:lpstr>
      <vt:lpstr>Transaction Processing</vt:lpstr>
      <vt:lpstr>Infrastructure</vt:lpstr>
      <vt:lpstr>Application Processing Phases</vt:lpstr>
      <vt:lpstr>Application Processing Phases</vt:lpstr>
      <vt:lpstr>Application Processing Phases</vt:lpstr>
      <vt:lpstr>Systems Supporting Routine Processes—structured problems</vt:lpstr>
      <vt:lpstr>Systems Supporting Routine Processes</vt:lpstr>
      <vt:lpstr>Systems Supporting Routine Processes</vt:lpstr>
      <vt:lpstr>Systems Supporting Decision Making—semi-structured and unstructured problems</vt:lpstr>
      <vt:lpstr>Systems Supporting Decision Making</vt:lpstr>
      <vt:lpstr>Systems Supporting Decision Making</vt:lpstr>
      <vt:lpstr>Systems Supporting Decision Making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INFORMATION SYSTEMS IN THE MODERN ORGANIZATION</dc:title>
  <dc:creator>Steven Crowley</dc:creator>
  <cp:lastModifiedBy>Steven Crowley</cp:lastModifiedBy>
  <cp:revision>30</cp:revision>
  <dcterms:created xsi:type="dcterms:W3CDTF">2014-11-11T17:40:27Z</dcterms:created>
  <dcterms:modified xsi:type="dcterms:W3CDTF">2014-11-13T22:12:39Z</dcterms:modified>
</cp:coreProperties>
</file>